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45720000" cy="31089600"/>
  <p:notesSz cx="6858000" cy="91440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p:restoredLeft sz="15620"/>
    <p:restoredTop sz="96953" autoAdjust="0"/>
  </p:normalViewPr>
  <p:slideViewPr>
    <p:cSldViewPr>
      <p:cViewPr>
        <p:scale>
          <a:sx n="17" d="100"/>
          <a:sy n="17" d="100"/>
        </p:scale>
        <p:origin x="-1632" y="12"/>
      </p:cViewPr>
      <p:guideLst>
        <p:guide orient="horz" pos="9792"/>
        <p:guide pos="1440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0" y="9657929"/>
            <a:ext cx="38862000" cy="6664113"/>
          </a:xfrm>
        </p:spPr>
        <p:txBody>
          <a:bodyPr/>
          <a:lstStyle/>
          <a:p>
            <a:r>
              <a:rPr lang="en-US" smtClean="0"/>
              <a:t>Click to edit Master title style</a:t>
            </a:r>
            <a:endParaRPr lang="en-US"/>
          </a:p>
        </p:txBody>
      </p:sp>
      <p:sp>
        <p:nvSpPr>
          <p:cNvPr id="3" name="Subtitle 2"/>
          <p:cNvSpPr>
            <a:spLocks noGrp="1"/>
          </p:cNvSpPr>
          <p:nvPr>
            <p:ph type="subTitle" idx="1"/>
          </p:nvPr>
        </p:nvSpPr>
        <p:spPr>
          <a:xfrm>
            <a:off x="6858000" y="17617440"/>
            <a:ext cx="32004000" cy="794512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42D3D5-2141-4BD5-B2F8-99B4E432AB1A}" type="datetimeFigureOut">
              <a:rPr lang="en-US" smtClean="0"/>
              <a:pPr/>
              <a:t>2020-03-27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42D3D5-2141-4BD5-B2F8-99B4E432AB1A}" type="datetimeFigureOut">
              <a:rPr lang="en-US" smtClean="0"/>
              <a:pPr/>
              <a:t>2020-03-27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65" y="19977949"/>
            <a:ext cx="38862000" cy="617474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611565" y="13177101"/>
            <a:ext cx="38862000" cy="680084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42D3D5-2141-4BD5-B2F8-99B4E432AB1A}" type="datetimeFigureOut">
              <a:rPr lang="en-US" smtClean="0"/>
              <a:pPr/>
              <a:t>2020-03-27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0" y="7254242"/>
            <a:ext cx="20193000" cy="20517699"/>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3241000" y="7254242"/>
            <a:ext cx="20193000" cy="20517699"/>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42D3D5-2141-4BD5-B2F8-99B4E432AB1A}" type="datetimeFigureOut">
              <a:rPr lang="en-US" smtClean="0"/>
              <a:pPr/>
              <a:t>2020-03-27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00" y="6959179"/>
            <a:ext cx="20200940" cy="2900254"/>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286000" y="9859433"/>
            <a:ext cx="20200940" cy="17912506"/>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3225128" y="6959179"/>
            <a:ext cx="20208875" cy="2900254"/>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3225128" y="9859433"/>
            <a:ext cx="20208875" cy="17912506"/>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42D3D5-2141-4BD5-B2F8-99B4E432AB1A}" type="datetimeFigureOut">
              <a:rPr lang="en-US" smtClean="0"/>
              <a:pPr/>
              <a:t>2020-03-27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42D3D5-2141-4BD5-B2F8-99B4E432AB1A}" type="datetimeFigureOut">
              <a:rPr lang="en-US" smtClean="0"/>
              <a:pPr/>
              <a:t>2020-03-27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42D3D5-2141-4BD5-B2F8-99B4E432AB1A}" type="datetimeFigureOut">
              <a:rPr lang="en-US" smtClean="0"/>
              <a:pPr/>
              <a:t>2020-03-27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3" y="1237827"/>
            <a:ext cx="15041565" cy="526796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875250" y="1237829"/>
            <a:ext cx="25558750" cy="2653411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286003" y="6505789"/>
            <a:ext cx="15041565" cy="2126615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42D3D5-2141-4BD5-B2F8-99B4E432AB1A}" type="datetimeFigureOut">
              <a:rPr lang="en-US" smtClean="0"/>
              <a:pPr/>
              <a:t>2020-03-27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0" y="21762720"/>
            <a:ext cx="27432000" cy="256921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961440" y="2777913"/>
            <a:ext cx="27432000" cy="1865376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961440" y="24331932"/>
            <a:ext cx="27432000" cy="364870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42D3D5-2141-4BD5-B2F8-99B4E432AB1A}" type="datetimeFigureOut">
              <a:rPr lang="en-US" smtClean="0"/>
              <a:pPr/>
              <a:t>2020-03-27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42D3D5-2141-4BD5-B2F8-99B4E432AB1A}" type="datetimeFigureOut">
              <a:rPr lang="en-US" smtClean="0"/>
              <a:pPr/>
              <a:t>2020-03-27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0" y="1245028"/>
            <a:ext cx="10287000" cy="265269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0" y="1245028"/>
            <a:ext cx="30099000" cy="265269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42D3D5-2141-4BD5-B2F8-99B4E432AB1A}" type="datetimeFigureOut">
              <a:rPr lang="en-US" smtClean="0"/>
              <a:pPr/>
              <a:t>2020-03-27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245026"/>
            <a:ext cx="41148000" cy="5181600"/>
          </a:xfrm>
          <a:prstGeom prst="rect">
            <a:avLst/>
          </a:prstGeom>
        </p:spPr>
        <p:txBody>
          <a:bodyPr vert="horz" lIns="438912" tIns="219456" rIns="438912" bIns="2194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286000" y="7254242"/>
            <a:ext cx="41148000" cy="20517699"/>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286000" y="28815456"/>
            <a:ext cx="10668000" cy="1655233"/>
          </a:xfrm>
          <a:prstGeom prst="rect">
            <a:avLst/>
          </a:prstGeom>
        </p:spPr>
        <p:txBody>
          <a:bodyPr vert="horz" lIns="438912" tIns="219456" rIns="438912" bIns="219456" rtlCol="0" anchor="ctr"/>
          <a:lstStyle>
            <a:lvl1pPr algn="l">
              <a:defRPr sz="5800">
                <a:solidFill>
                  <a:schemeClr val="tx1">
                    <a:tint val="75000"/>
                  </a:schemeClr>
                </a:solidFill>
              </a:defRPr>
            </a:lvl1pPr>
          </a:lstStyle>
          <a:p>
            <a:fld id="{E042D3D5-2141-4BD5-B2F8-99B4E432AB1A}" type="datetimeFigureOut">
              <a:rPr lang="en-US" smtClean="0"/>
              <a:pPr/>
              <a:t>2020-03-27</a:t>
            </a:fld>
            <a:endParaRPr lang="en-US"/>
          </a:p>
        </p:txBody>
      </p:sp>
      <p:sp>
        <p:nvSpPr>
          <p:cNvPr id="5" name="Footer Placeholder 4"/>
          <p:cNvSpPr>
            <a:spLocks noGrp="1"/>
          </p:cNvSpPr>
          <p:nvPr>
            <p:ph type="ftr" sz="quarter" idx="3"/>
          </p:nvPr>
        </p:nvSpPr>
        <p:spPr>
          <a:xfrm>
            <a:off x="15621000" y="28815456"/>
            <a:ext cx="14478000" cy="1655233"/>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0" y="28815456"/>
            <a:ext cx="10668000" cy="1655233"/>
          </a:xfrm>
          <a:prstGeom prst="rect">
            <a:avLst/>
          </a:prstGeom>
        </p:spPr>
        <p:txBody>
          <a:bodyPr vert="horz" lIns="438912" tIns="219456" rIns="438912" bIns="219456" rtlCol="0" anchor="ctr"/>
          <a:lstStyle>
            <a:lvl1pPr algn="r">
              <a:defRPr sz="5800">
                <a:solidFill>
                  <a:schemeClr val="tx1">
                    <a:tint val="75000"/>
                  </a:schemeClr>
                </a:solidFill>
              </a:defRPr>
            </a:lvl1pPr>
          </a:lstStyle>
          <a:p>
            <a:fld id="{B95E5342-EAE7-4875-8701-1CAD327FE4A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60" indent="-1371600" algn="l" defTabSz="4389120"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52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7008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64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20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7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3000" r="-23000"/>
          </a:stretch>
        </a:blipFill>
        <a:effectLst/>
      </p:bgPr>
    </p:bg>
    <p:spTree>
      <p:nvGrpSpPr>
        <p:cNvPr id="1" name=""/>
        <p:cNvGrpSpPr/>
        <p:nvPr/>
      </p:nvGrpSpPr>
      <p:grpSpPr>
        <a:xfrm>
          <a:off x="0" y="0"/>
          <a:ext cx="0" cy="0"/>
          <a:chOff x="0" y="0"/>
          <a:chExt cx="0" cy="0"/>
        </a:xfrm>
      </p:grpSpPr>
      <p:pic>
        <p:nvPicPr>
          <p:cNvPr id="4" name="Content Placeholder 3" descr="Schistomes_LifeCycle_lg.jpg"/>
          <p:cNvPicPr>
            <a:picLocks noGrp="1" noChangeAspect="1"/>
          </p:cNvPicPr>
          <p:nvPr>
            <p:ph idx="1"/>
          </p:nvPr>
        </p:nvPicPr>
        <p:blipFill>
          <a:blip r:embed="rId3" cstate="print"/>
          <a:stretch>
            <a:fillRect/>
          </a:stretch>
        </p:blipFill>
        <p:spPr>
          <a:xfrm>
            <a:off x="7239000" y="3810000"/>
            <a:ext cx="6096000" cy="5202936"/>
          </a:xfrm>
        </p:spPr>
      </p:pic>
      <p:pic>
        <p:nvPicPr>
          <p:cNvPr id="5" name="Picture 4" descr="Life-cycle-smansoni.png"/>
          <p:cNvPicPr>
            <a:picLocks noChangeAspect="1"/>
          </p:cNvPicPr>
          <p:nvPr/>
        </p:nvPicPr>
        <p:blipFill>
          <a:blip r:embed="rId4"/>
          <a:stretch>
            <a:fillRect/>
          </a:stretch>
        </p:blipFill>
        <p:spPr>
          <a:xfrm>
            <a:off x="20040600" y="3886200"/>
            <a:ext cx="5334462" cy="5255207"/>
          </a:xfrm>
          <a:prstGeom prst="rect">
            <a:avLst/>
          </a:prstGeom>
        </p:spPr>
      </p:pic>
      <p:pic>
        <p:nvPicPr>
          <p:cNvPr id="6" name="Picture 5" descr="03_Hegasy_Schistosomiasis_Wiki_EN_CCBYSA.png"/>
          <p:cNvPicPr>
            <a:picLocks noChangeAspect="1"/>
          </p:cNvPicPr>
          <p:nvPr/>
        </p:nvPicPr>
        <p:blipFill>
          <a:blip r:embed="rId5" cstate="print"/>
          <a:stretch>
            <a:fillRect/>
          </a:stretch>
        </p:blipFill>
        <p:spPr>
          <a:xfrm>
            <a:off x="31242000" y="3733800"/>
            <a:ext cx="8839200" cy="6248921"/>
          </a:xfrm>
          <a:prstGeom prst="rect">
            <a:avLst/>
          </a:prstGeom>
        </p:spPr>
      </p:pic>
      <p:grpSp>
        <p:nvGrpSpPr>
          <p:cNvPr id="11" name="Group 744"/>
          <p:cNvGrpSpPr>
            <a:grpSpLocks/>
          </p:cNvGrpSpPr>
          <p:nvPr/>
        </p:nvGrpSpPr>
        <p:grpSpPr bwMode="auto">
          <a:xfrm>
            <a:off x="24307800" y="10439400"/>
            <a:ext cx="9372600" cy="1142794"/>
            <a:chOff x="384" y="7899"/>
            <a:chExt cx="8064" cy="856"/>
          </a:xfrm>
        </p:grpSpPr>
        <p:sp>
          <p:nvSpPr>
            <p:cNvPr id="12" name="AutoShape 745"/>
            <p:cNvSpPr>
              <a:spLocks noChangeArrowheads="1"/>
            </p:cNvSpPr>
            <p:nvPr/>
          </p:nvSpPr>
          <p:spPr bwMode="auto">
            <a:xfrm>
              <a:off x="384" y="8227"/>
              <a:ext cx="8064" cy="528"/>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13" name="Rectangle 746"/>
            <p:cNvSpPr>
              <a:spLocks noChangeArrowheads="1"/>
            </p:cNvSpPr>
            <p:nvPr/>
          </p:nvSpPr>
          <p:spPr bwMode="auto">
            <a:xfrm>
              <a:off x="1654" y="7899"/>
              <a:ext cx="5385" cy="742"/>
            </a:xfrm>
            <a:prstGeom prst="rect">
              <a:avLst/>
            </a:prstGeom>
            <a:noFill/>
            <a:ln w="9525">
              <a:noFill/>
              <a:miter lim="800000"/>
              <a:headEnd/>
              <a:tailEnd/>
            </a:ln>
          </p:spPr>
          <p:txBody>
            <a:bodyPr lIns="91432" rIns="91432" anchor="ctr"/>
            <a:lstStyle/>
            <a:p>
              <a:pPr algn="ctr" defTabSz="3968750" eaLnBrk="1" hangingPunct="1"/>
              <a:endParaRPr lang="en-US" altLang="en-US" sz="4800" b="1" dirty="0">
                <a:solidFill>
                  <a:srgbClr val="00B050"/>
                </a:solidFill>
              </a:endParaRPr>
            </a:p>
            <a:p>
              <a:pPr algn="ctr" defTabSz="3968750" eaLnBrk="1" hangingPunct="1"/>
              <a:r>
                <a:rPr lang="en-US" altLang="en-US" sz="4800" b="1" dirty="0" smtClean="0">
                  <a:solidFill>
                    <a:srgbClr val="00B050"/>
                  </a:solidFill>
                </a:rPr>
                <a:t>Materials/methods</a:t>
              </a:r>
              <a:endParaRPr lang="en-US" altLang="en-US" sz="4800" b="1" dirty="0">
                <a:solidFill>
                  <a:srgbClr val="00B050"/>
                </a:solidFill>
              </a:endParaRPr>
            </a:p>
          </p:txBody>
        </p:sp>
      </p:grpSp>
      <p:pic>
        <p:nvPicPr>
          <p:cNvPr id="20" name="عنصر نائب للمحتوى 4" descr="صورة تحتوي على لقطة شاشة&#10;&#10;تم إنشاء الوصف تلقائياً">
            <a:extLst>
              <a:ext uri="{FF2B5EF4-FFF2-40B4-BE49-F238E27FC236}">
                <a16:creationId xmlns="" xmlns:a16="http://schemas.microsoft.com/office/drawing/2014/main" id="{71CB1E4A-49B7-44F9-AFA3-334D88AD1136}"/>
              </a:ext>
            </a:extLst>
          </p:cNvPr>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19888200" y="26060400"/>
            <a:ext cx="7315200" cy="3505200"/>
          </a:xfrm>
          <a:prstGeom prst="rect">
            <a:avLst/>
          </a:prstGeom>
        </p:spPr>
      </p:pic>
      <p:pic>
        <p:nvPicPr>
          <p:cNvPr id="21" name="عنصر نائب للمحتوى 4" descr="صورة تحتوي على لقطة شاشة&#10;&#10;تم إنشاء الوصف تلقائياً">
            <a:extLst>
              <a:ext uri="{FF2B5EF4-FFF2-40B4-BE49-F238E27FC236}">
                <a16:creationId xmlns="" xmlns:a16="http://schemas.microsoft.com/office/drawing/2014/main" id="{B6871E48-17B0-46C0-85DD-60E514519DFD}"/>
              </a:ext>
            </a:extLst>
          </p:cNvPr>
          <p:cNvPicPr>
            <a:picLocks noChangeAspect="1"/>
          </p:cNvPicPr>
          <p:nvPr/>
        </p:nvPicPr>
        <p:blipFill>
          <a:blip r:embed="rId7">
            <a:extLst>
              <a:ext uri="{28A0092B-C50C-407E-A947-70E740481C1C}">
                <a14:useLocalDpi xmlns="" xmlns:a14="http://schemas.microsoft.com/office/drawing/2010/main" val="0"/>
              </a:ext>
            </a:extLst>
          </a:blip>
          <a:stretch>
            <a:fillRect/>
          </a:stretch>
        </p:blipFill>
        <p:spPr>
          <a:xfrm>
            <a:off x="27736800" y="25374600"/>
            <a:ext cx="6553200" cy="5257800"/>
          </a:xfrm>
          <a:prstGeom prst="rect">
            <a:avLst/>
          </a:prstGeom>
        </p:spPr>
      </p:pic>
      <p:sp>
        <p:nvSpPr>
          <p:cNvPr id="22" name="AutoShape 571"/>
          <p:cNvSpPr>
            <a:spLocks noChangeArrowheads="1"/>
          </p:cNvSpPr>
          <p:nvPr/>
        </p:nvSpPr>
        <p:spPr bwMode="auto">
          <a:xfrm>
            <a:off x="35128200" y="16916400"/>
            <a:ext cx="9525000" cy="1098504"/>
          </a:xfrm>
          <a:prstGeom prst="roundRect">
            <a:avLst>
              <a:gd name="adj" fmla="val 16667"/>
            </a:avLst>
          </a:prstGeom>
          <a:solidFill>
            <a:srgbClr val="003618"/>
          </a:solidFill>
          <a:ln w="9525">
            <a:solidFill>
              <a:srgbClr val="FFFFFF"/>
            </a:solidFill>
            <a:round/>
            <a:headEnd/>
            <a:tailEnd/>
          </a:ln>
        </p:spPr>
        <p:txBody>
          <a:bodyPr wrap="none" anchor="ctr"/>
          <a:lstStyle/>
          <a:p>
            <a:pPr algn="ctr"/>
            <a:r>
              <a:rPr lang="en-US" altLang="en-US" sz="3600" b="1" dirty="0" smtClean="0">
                <a:solidFill>
                  <a:srgbClr val="00B050"/>
                </a:solidFill>
                <a:latin typeface="Arial" pitchFamily="34" charset="0"/>
              </a:rPr>
              <a:t>Conclusion</a:t>
            </a:r>
            <a:endParaRPr lang="en-US" altLang="en-US" sz="3600" b="1" dirty="0">
              <a:solidFill>
                <a:srgbClr val="00B050"/>
              </a:solidFill>
              <a:latin typeface="Arial" pitchFamily="34" charset="0"/>
            </a:endParaRPr>
          </a:p>
        </p:txBody>
      </p:sp>
      <p:grpSp>
        <p:nvGrpSpPr>
          <p:cNvPr id="24" name="Group 285"/>
          <p:cNvGrpSpPr>
            <a:grpSpLocks/>
          </p:cNvGrpSpPr>
          <p:nvPr/>
        </p:nvGrpSpPr>
        <p:grpSpPr bwMode="auto">
          <a:xfrm>
            <a:off x="5334000" y="22935494"/>
            <a:ext cx="31550077" cy="1600200"/>
            <a:chOff x="138" y="1474"/>
            <a:chExt cx="6247" cy="648"/>
          </a:xfrm>
        </p:grpSpPr>
        <p:sp>
          <p:nvSpPr>
            <p:cNvPr id="25" name="AutoShape 575"/>
            <p:cNvSpPr>
              <a:spLocks noChangeArrowheads="1"/>
            </p:cNvSpPr>
            <p:nvPr/>
          </p:nvSpPr>
          <p:spPr bwMode="auto">
            <a:xfrm>
              <a:off x="349" y="1598"/>
              <a:ext cx="6036" cy="518"/>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26" name="Rectangle 576"/>
            <p:cNvSpPr>
              <a:spLocks noChangeArrowheads="1"/>
            </p:cNvSpPr>
            <p:nvPr/>
          </p:nvSpPr>
          <p:spPr bwMode="auto">
            <a:xfrm>
              <a:off x="138" y="1474"/>
              <a:ext cx="5078" cy="648"/>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92D050"/>
                  </a:solidFill>
                </a:rPr>
                <a:t>Results</a:t>
              </a:r>
              <a:endParaRPr lang="en-US" altLang="en-US" sz="4800" b="1" dirty="0">
                <a:solidFill>
                  <a:srgbClr val="92D050"/>
                </a:solidFill>
              </a:endParaRPr>
            </a:p>
          </p:txBody>
        </p:sp>
      </p:grpSp>
      <p:grpSp>
        <p:nvGrpSpPr>
          <p:cNvPr id="27" name="Group 285"/>
          <p:cNvGrpSpPr>
            <a:grpSpLocks/>
          </p:cNvGrpSpPr>
          <p:nvPr/>
        </p:nvGrpSpPr>
        <p:grpSpPr bwMode="auto">
          <a:xfrm>
            <a:off x="12877800" y="16916400"/>
            <a:ext cx="8229600" cy="1752717"/>
            <a:chOff x="288" y="1418"/>
            <a:chExt cx="6036" cy="1355"/>
          </a:xfrm>
        </p:grpSpPr>
        <p:sp>
          <p:nvSpPr>
            <p:cNvPr id="28" name="AutoShape 575"/>
            <p:cNvSpPr>
              <a:spLocks noChangeArrowheads="1"/>
            </p:cNvSpPr>
            <p:nvPr/>
          </p:nvSpPr>
          <p:spPr bwMode="auto">
            <a:xfrm>
              <a:off x="288" y="1831"/>
              <a:ext cx="6036" cy="518"/>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29" name="Rectangle 576"/>
            <p:cNvSpPr>
              <a:spLocks noChangeArrowheads="1"/>
            </p:cNvSpPr>
            <p:nvPr/>
          </p:nvSpPr>
          <p:spPr bwMode="auto">
            <a:xfrm>
              <a:off x="778" y="1418"/>
              <a:ext cx="5378" cy="1355"/>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92D050"/>
                  </a:solidFill>
                </a:rPr>
                <a:t>Implications</a:t>
              </a:r>
              <a:endParaRPr lang="en-US" altLang="en-US" sz="4800" b="1" dirty="0">
                <a:solidFill>
                  <a:srgbClr val="92D050"/>
                </a:solidFill>
              </a:endParaRPr>
            </a:p>
          </p:txBody>
        </p:sp>
      </p:grpSp>
      <p:grpSp>
        <p:nvGrpSpPr>
          <p:cNvPr id="35" name="Group 176"/>
          <p:cNvGrpSpPr>
            <a:grpSpLocks/>
          </p:cNvGrpSpPr>
          <p:nvPr/>
        </p:nvGrpSpPr>
        <p:grpSpPr bwMode="auto">
          <a:xfrm>
            <a:off x="0" y="17145000"/>
            <a:ext cx="10753725" cy="1241425"/>
            <a:chOff x="457200" y="950259"/>
            <a:chExt cx="9601200" cy="1058863"/>
          </a:xfrm>
        </p:grpSpPr>
        <p:sp>
          <p:nvSpPr>
            <p:cNvPr id="36" name="AutoShape 571"/>
            <p:cNvSpPr>
              <a:spLocks noChangeArrowheads="1"/>
            </p:cNvSpPr>
            <p:nvPr/>
          </p:nvSpPr>
          <p:spPr bwMode="auto">
            <a:xfrm>
              <a:off x="457200" y="1015253"/>
              <a:ext cx="9601200" cy="741977"/>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dirty="0">
                <a:latin typeface="Arial" pitchFamily="34" charset="0"/>
              </a:endParaRPr>
            </a:p>
          </p:txBody>
        </p:sp>
        <p:sp>
          <p:nvSpPr>
            <p:cNvPr id="37" name="Rectangle 2"/>
            <p:cNvSpPr>
              <a:spLocks noChangeArrowheads="1"/>
            </p:cNvSpPr>
            <p:nvPr/>
          </p:nvSpPr>
          <p:spPr bwMode="auto">
            <a:xfrm>
              <a:off x="2158033" y="950259"/>
              <a:ext cx="6411516" cy="1058863"/>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00B050"/>
                  </a:solidFill>
                </a:rPr>
                <a:t>Limitations</a:t>
              </a:r>
              <a:endParaRPr lang="en-US" altLang="en-US" sz="4800" b="1" dirty="0">
                <a:solidFill>
                  <a:srgbClr val="00B050"/>
                </a:solidFill>
              </a:endParaRPr>
            </a:p>
          </p:txBody>
        </p:sp>
      </p:grpSp>
      <p:sp>
        <p:nvSpPr>
          <p:cNvPr id="38" name="Rectangle 37"/>
          <p:cNvSpPr/>
          <p:nvPr/>
        </p:nvSpPr>
        <p:spPr>
          <a:xfrm>
            <a:off x="0" y="18135600"/>
            <a:ext cx="11191875" cy="21336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en-US" sz="2800" dirty="0" smtClean="0">
                <a:solidFill>
                  <a:schemeClr val="tx1"/>
                </a:solidFill>
              </a:rPr>
              <a:t>The sample size showed low rate of infection (25%)</a:t>
            </a:r>
          </a:p>
          <a:p>
            <a:pPr algn="ctr" eaLnBrk="1" hangingPunct="1">
              <a:defRPr/>
            </a:pPr>
            <a:r>
              <a:rPr lang="en-US" sz="2800" dirty="0" smtClean="0">
                <a:solidFill>
                  <a:schemeClr val="tx1"/>
                </a:solidFill>
              </a:rPr>
              <a:t>Season influence and weather influences the infection rate</a:t>
            </a:r>
            <a:r>
              <a:rPr lang="en-US" sz="2800" dirty="0" smtClean="0">
                <a:solidFill>
                  <a:schemeClr val="tx1"/>
                </a:solidFill>
              </a:rPr>
              <a:t>.</a:t>
            </a:r>
          </a:p>
          <a:p>
            <a:pPr algn="ctr">
              <a:defRPr/>
            </a:pPr>
            <a:r>
              <a:rPr lang="en-US" altLang="en-US" sz="2800" dirty="0" smtClean="0"/>
              <a:t>.</a:t>
            </a:r>
            <a:endParaRPr lang="en-US" altLang="en-US" sz="2800" dirty="0" smtClean="0"/>
          </a:p>
          <a:p>
            <a:pPr algn="ctr" eaLnBrk="1" hangingPunct="1">
              <a:defRPr/>
            </a:pPr>
            <a:endParaRPr lang="en-US" sz="2800" dirty="0">
              <a:solidFill>
                <a:schemeClr val="tx1"/>
              </a:solidFill>
            </a:endParaRPr>
          </a:p>
        </p:txBody>
      </p:sp>
      <p:grpSp>
        <p:nvGrpSpPr>
          <p:cNvPr id="39" name="Group 176"/>
          <p:cNvGrpSpPr>
            <a:grpSpLocks/>
          </p:cNvGrpSpPr>
          <p:nvPr/>
        </p:nvGrpSpPr>
        <p:grpSpPr bwMode="auto">
          <a:xfrm>
            <a:off x="23241000" y="16916400"/>
            <a:ext cx="10753725" cy="1241425"/>
            <a:chOff x="457200" y="1600200"/>
            <a:chExt cx="9601200" cy="1058863"/>
          </a:xfrm>
        </p:grpSpPr>
        <p:sp>
          <p:nvSpPr>
            <p:cNvPr id="40" name="AutoShape 571"/>
            <p:cNvSpPr>
              <a:spLocks noChangeArrowheads="1"/>
            </p:cNvSpPr>
            <p:nvPr/>
          </p:nvSpPr>
          <p:spPr bwMode="auto">
            <a:xfrm>
              <a:off x="457200" y="1768691"/>
              <a:ext cx="9601200" cy="741977"/>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41" name="Rectangle 2"/>
            <p:cNvSpPr>
              <a:spLocks noChangeArrowheads="1"/>
            </p:cNvSpPr>
            <p:nvPr/>
          </p:nvSpPr>
          <p:spPr bwMode="auto">
            <a:xfrm>
              <a:off x="2000250" y="1600200"/>
              <a:ext cx="6411516" cy="1058863"/>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00B050"/>
                  </a:solidFill>
                </a:rPr>
                <a:t>Future directions</a:t>
              </a:r>
              <a:endParaRPr lang="en-US" altLang="en-US" sz="4800" b="1" dirty="0">
                <a:solidFill>
                  <a:srgbClr val="00B050"/>
                </a:solidFill>
              </a:endParaRPr>
            </a:p>
          </p:txBody>
        </p:sp>
      </p:grpSp>
      <p:grpSp>
        <p:nvGrpSpPr>
          <p:cNvPr id="43" name="Group 359"/>
          <p:cNvGrpSpPr>
            <a:grpSpLocks/>
          </p:cNvGrpSpPr>
          <p:nvPr/>
        </p:nvGrpSpPr>
        <p:grpSpPr bwMode="auto">
          <a:xfrm>
            <a:off x="35280600" y="10439400"/>
            <a:ext cx="6788302" cy="1228655"/>
            <a:chOff x="34161942" y="1452770"/>
            <a:chExt cx="9601200" cy="1075477"/>
          </a:xfrm>
        </p:grpSpPr>
        <p:sp>
          <p:nvSpPr>
            <p:cNvPr id="44" name="AutoShape 571"/>
            <p:cNvSpPr>
              <a:spLocks noChangeArrowheads="1"/>
            </p:cNvSpPr>
            <p:nvPr/>
          </p:nvSpPr>
          <p:spPr bwMode="auto">
            <a:xfrm>
              <a:off x="34161942" y="1786270"/>
              <a:ext cx="9601200" cy="741977"/>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45" name="Rectangle 2"/>
            <p:cNvSpPr>
              <a:spLocks noChangeArrowheads="1"/>
            </p:cNvSpPr>
            <p:nvPr/>
          </p:nvSpPr>
          <p:spPr bwMode="auto">
            <a:xfrm>
              <a:off x="36101895" y="1452770"/>
              <a:ext cx="6411516" cy="1058863"/>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92D050"/>
                  </a:solidFill>
                </a:rPr>
                <a:t>Data analysis</a:t>
              </a:r>
              <a:endParaRPr lang="en-US" altLang="en-US" sz="4800" b="1" dirty="0">
                <a:solidFill>
                  <a:srgbClr val="92D050"/>
                </a:solidFill>
              </a:endParaRPr>
            </a:p>
          </p:txBody>
        </p:sp>
      </p:grpSp>
      <p:grpSp>
        <p:nvGrpSpPr>
          <p:cNvPr id="47" name="Group 359"/>
          <p:cNvGrpSpPr>
            <a:grpSpLocks/>
          </p:cNvGrpSpPr>
          <p:nvPr/>
        </p:nvGrpSpPr>
        <p:grpSpPr bwMode="auto">
          <a:xfrm>
            <a:off x="13335000" y="10668000"/>
            <a:ext cx="6864503" cy="1209675"/>
            <a:chOff x="34054165" y="1652870"/>
            <a:chExt cx="9708977" cy="1058863"/>
          </a:xfrm>
        </p:grpSpPr>
        <p:sp>
          <p:nvSpPr>
            <p:cNvPr id="48" name="AutoShape 571"/>
            <p:cNvSpPr>
              <a:spLocks noChangeArrowheads="1"/>
            </p:cNvSpPr>
            <p:nvPr/>
          </p:nvSpPr>
          <p:spPr bwMode="auto">
            <a:xfrm>
              <a:off x="34161942" y="1786270"/>
              <a:ext cx="9601200" cy="741977"/>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49" name="Rectangle 2"/>
            <p:cNvSpPr>
              <a:spLocks noChangeArrowheads="1"/>
            </p:cNvSpPr>
            <p:nvPr/>
          </p:nvSpPr>
          <p:spPr bwMode="auto">
            <a:xfrm>
              <a:off x="34054165" y="1652870"/>
              <a:ext cx="6411516" cy="1058863"/>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92D050"/>
                  </a:solidFill>
                </a:rPr>
                <a:t>Abstract</a:t>
              </a:r>
              <a:endParaRPr lang="en-US" altLang="en-US" sz="4800" b="1" dirty="0">
                <a:solidFill>
                  <a:srgbClr val="92D050"/>
                </a:solidFill>
              </a:endParaRPr>
            </a:p>
          </p:txBody>
        </p:sp>
      </p:grpSp>
      <p:grpSp>
        <p:nvGrpSpPr>
          <p:cNvPr id="51" name="Group 176"/>
          <p:cNvGrpSpPr>
            <a:grpSpLocks/>
          </p:cNvGrpSpPr>
          <p:nvPr/>
        </p:nvGrpSpPr>
        <p:grpSpPr bwMode="auto">
          <a:xfrm>
            <a:off x="1752600" y="10210800"/>
            <a:ext cx="6019801" cy="2079625"/>
            <a:chOff x="821802" y="1406210"/>
            <a:chExt cx="9601200" cy="1058863"/>
          </a:xfrm>
        </p:grpSpPr>
        <p:sp>
          <p:nvSpPr>
            <p:cNvPr id="52" name="AutoShape 571"/>
            <p:cNvSpPr>
              <a:spLocks noChangeArrowheads="1"/>
            </p:cNvSpPr>
            <p:nvPr/>
          </p:nvSpPr>
          <p:spPr bwMode="auto">
            <a:xfrm>
              <a:off x="821802" y="1638998"/>
              <a:ext cx="9601200" cy="741977"/>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dirty="0">
                <a:latin typeface="Arial" pitchFamily="34" charset="0"/>
              </a:endParaRPr>
            </a:p>
          </p:txBody>
        </p:sp>
        <p:sp>
          <p:nvSpPr>
            <p:cNvPr id="53" name="Rectangle 2"/>
            <p:cNvSpPr>
              <a:spLocks noChangeArrowheads="1"/>
            </p:cNvSpPr>
            <p:nvPr/>
          </p:nvSpPr>
          <p:spPr bwMode="auto">
            <a:xfrm>
              <a:off x="3495554" y="1406210"/>
              <a:ext cx="6411515" cy="1058863"/>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00B050"/>
                  </a:solidFill>
                </a:rPr>
                <a:t>Introduction</a:t>
              </a:r>
              <a:endParaRPr lang="en-US" altLang="en-US" sz="4800" b="1" dirty="0">
                <a:solidFill>
                  <a:srgbClr val="00B050"/>
                </a:solidFill>
              </a:endParaRPr>
            </a:p>
          </p:txBody>
        </p:sp>
      </p:grpSp>
      <p:sp>
        <p:nvSpPr>
          <p:cNvPr id="56" name="Rectangle 313"/>
          <p:cNvSpPr>
            <a:spLocks noChangeArrowheads="1"/>
          </p:cNvSpPr>
          <p:nvPr/>
        </p:nvSpPr>
        <p:spPr bwMode="auto">
          <a:xfrm>
            <a:off x="1755775" y="520700"/>
            <a:ext cx="40466963" cy="1938992"/>
          </a:xfrm>
          <a:prstGeom prst="rect">
            <a:avLst/>
          </a:prstGeom>
          <a:noFill/>
          <a:ln w="9525">
            <a:noFill/>
            <a:miter lim="800000"/>
            <a:headEnd/>
            <a:tailEnd/>
          </a:ln>
        </p:spPr>
        <p:txBody>
          <a:bodyPr lIns="91432" rIns="91432">
            <a:spAutoFit/>
          </a:bodyPr>
          <a:lstStyle/>
          <a:p>
            <a:pPr algn="ctr"/>
            <a:r>
              <a:rPr lang="en-US" sz="6000" b="1" dirty="0">
                <a:solidFill>
                  <a:srgbClr val="0070C0"/>
                </a:solidFill>
              </a:rPr>
              <a:t>Impact of Single Dose </a:t>
            </a:r>
            <a:r>
              <a:rPr lang="en-US" sz="6000" b="1" dirty="0" err="1">
                <a:solidFill>
                  <a:srgbClr val="0070C0"/>
                </a:solidFill>
              </a:rPr>
              <a:t>Praziquantel</a:t>
            </a:r>
            <a:r>
              <a:rPr lang="en-US" sz="6000" b="1" dirty="0">
                <a:solidFill>
                  <a:srgbClr val="0070C0"/>
                </a:solidFill>
              </a:rPr>
              <a:t> Treatment on </a:t>
            </a:r>
            <a:r>
              <a:rPr lang="en-US" sz="6000" b="1" dirty="0" err="1">
                <a:solidFill>
                  <a:srgbClr val="0070C0"/>
                </a:solidFill>
              </a:rPr>
              <a:t>Schistosoma</a:t>
            </a:r>
            <a:r>
              <a:rPr lang="en-US" sz="6000" b="1" dirty="0">
                <a:solidFill>
                  <a:srgbClr val="0070C0"/>
                </a:solidFill>
              </a:rPr>
              <a:t> </a:t>
            </a:r>
            <a:r>
              <a:rPr lang="en-US" sz="6000" b="1" dirty="0" err="1">
                <a:solidFill>
                  <a:srgbClr val="0070C0"/>
                </a:solidFill>
              </a:rPr>
              <a:t>haematobium</a:t>
            </a:r>
            <a:r>
              <a:rPr lang="en-US" sz="6000" b="1" dirty="0">
                <a:solidFill>
                  <a:srgbClr val="0070C0"/>
                </a:solidFill>
              </a:rPr>
              <a:t> Infection among School Children in an Endemic Nigerian Community</a:t>
            </a:r>
            <a:endParaRPr lang="en-US" altLang="en-US" sz="6000" u="sng" dirty="0">
              <a:solidFill>
                <a:srgbClr val="0070C0"/>
              </a:solidFill>
              <a:latin typeface="Book Antiqua" pitchFamily="18" charset="0"/>
            </a:endParaRPr>
          </a:p>
        </p:txBody>
      </p:sp>
      <p:sp>
        <p:nvSpPr>
          <p:cNvPr id="57" name="Rectangle 314"/>
          <p:cNvSpPr>
            <a:spLocks noChangeArrowheads="1"/>
          </p:cNvSpPr>
          <p:nvPr/>
        </p:nvSpPr>
        <p:spPr bwMode="auto">
          <a:xfrm>
            <a:off x="11315700" y="2438401"/>
            <a:ext cx="25641300" cy="1754326"/>
          </a:xfrm>
          <a:prstGeom prst="rect">
            <a:avLst/>
          </a:prstGeom>
          <a:noFill/>
          <a:ln w="9525">
            <a:noFill/>
            <a:miter lim="800000"/>
            <a:headEnd/>
            <a:tailEnd/>
          </a:ln>
        </p:spPr>
        <p:txBody>
          <a:bodyPr wrap="square" lIns="91432" rIns="91432">
            <a:spAutoFit/>
          </a:bodyPr>
          <a:lstStyle/>
          <a:p>
            <a:pPr algn="ctr"/>
            <a:r>
              <a:rPr lang="en-US" sz="3600" dirty="0" err="1" smtClean="0">
                <a:solidFill>
                  <a:srgbClr val="00B050"/>
                </a:solidFill>
              </a:rPr>
              <a:t>Babatunde</a:t>
            </a:r>
            <a:r>
              <a:rPr lang="en-US" sz="3600" dirty="0" smtClean="0">
                <a:solidFill>
                  <a:srgbClr val="00B050"/>
                </a:solidFill>
              </a:rPr>
              <a:t> Adewale1*, Margaret A. Mafe1,Medinat A. Sulyman1, Emmanuel T. Idowu2, </a:t>
            </a:r>
            <a:r>
              <a:rPr lang="en-US" sz="3600" dirty="0" err="1" smtClean="0">
                <a:solidFill>
                  <a:srgbClr val="00B050"/>
                </a:solidFill>
              </a:rPr>
              <a:t>Morakinyo</a:t>
            </a:r>
            <a:r>
              <a:rPr lang="en-US" sz="3600" dirty="0" smtClean="0">
                <a:solidFill>
                  <a:srgbClr val="00B050"/>
                </a:solidFill>
              </a:rPr>
              <a:t> B. Ajayi1David O. Akande1, James H. Mckerrow3, Emmanuel O. Balogun4</a:t>
            </a:r>
          </a:p>
          <a:p>
            <a:pPr algn="ctr" eaLnBrk="1" hangingPunct="1"/>
            <a:endParaRPr lang="en-US" altLang="en-US" sz="3600" dirty="0">
              <a:solidFill>
                <a:srgbClr val="00B050"/>
              </a:solidFill>
            </a:endParaRPr>
          </a:p>
        </p:txBody>
      </p:sp>
      <p:sp>
        <p:nvSpPr>
          <p:cNvPr id="58" name="Rectangle 57"/>
          <p:cNvSpPr/>
          <p:nvPr/>
        </p:nvSpPr>
        <p:spPr>
          <a:xfrm>
            <a:off x="1" y="12192000"/>
            <a:ext cx="11049000" cy="41148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altLang="en-US" sz="2800" dirty="0" err="1" smtClean="0">
                <a:solidFill>
                  <a:schemeClr val="tx1"/>
                </a:solidFill>
              </a:rPr>
              <a:t>Schistosomiasis</a:t>
            </a:r>
            <a:r>
              <a:rPr lang="en-US" altLang="en-US" sz="2800" dirty="0" smtClean="0">
                <a:solidFill>
                  <a:schemeClr val="tx1"/>
                </a:solidFill>
              </a:rPr>
              <a:t> </a:t>
            </a:r>
            <a:r>
              <a:rPr lang="en-US" altLang="en-US" sz="2800" dirty="0" smtClean="0">
                <a:solidFill>
                  <a:schemeClr val="tx1"/>
                </a:solidFill>
              </a:rPr>
              <a:t>which is also known as </a:t>
            </a:r>
            <a:r>
              <a:rPr lang="en-US" altLang="en-US" sz="2800" dirty="0" err="1" smtClean="0">
                <a:solidFill>
                  <a:schemeClr val="tx1"/>
                </a:solidFill>
              </a:rPr>
              <a:t>Bilharzia</a:t>
            </a:r>
            <a:r>
              <a:rPr lang="en-US" altLang="en-US" sz="2800" dirty="0" smtClean="0">
                <a:solidFill>
                  <a:schemeClr val="tx1"/>
                </a:solidFill>
              </a:rPr>
              <a:t> is a disease that s caused by parasitic worms which lives in certain types of snails found in freshwater. When consuming the water which is contaminated, infection can occur. This disease is a serious threat when it comes to public health is s a co factor in the transmission of HIV. The parasites penetrate through skin. Over 250 million people worldwide have been affected with 11,700 annual deaths. Females who are infected are HIV spreading risks.</a:t>
            </a:r>
          </a:p>
          <a:p>
            <a:pPr algn="ctr" eaLnBrk="1" hangingPunct="1">
              <a:defRPr/>
            </a:pPr>
            <a:endParaRPr lang="en-US" sz="2800" dirty="0">
              <a:solidFill>
                <a:schemeClr val="tx1"/>
              </a:solidFill>
            </a:endParaRPr>
          </a:p>
        </p:txBody>
      </p:sp>
      <p:sp>
        <p:nvSpPr>
          <p:cNvPr id="59" name="Rectangle 58"/>
          <p:cNvSpPr/>
          <p:nvPr/>
        </p:nvSpPr>
        <p:spPr>
          <a:xfrm>
            <a:off x="11582400" y="11734800"/>
            <a:ext cx="11191875" cy="48006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chemeClr val="tx1"/>
                </a:solidFill>
              </a:rPr>
              <a:t>In Nigeria, </a:t>
            </a:r>
            <a:r>
              <a:rPr lang="en-US" altLang="en-US" sz="2800" dirty="0" err="1" smtClean="0">
                <a:solidFill>
                  <a:schemeClr val="tx1"/>
                </a:solidFill>
              </a:rPr>
              <a:t>Schistosomiasis</a:t>
            </a:r>
            <a:r>
              <a:rPr lang="en-US" altLang="en-US" sz="2800" dirty="0" smtClean="0">
                <a:solidFill>
                  <a:schemeClr val="tx1"/>
                </a:solidFill>
              </a:rPr>
              <a:t> is prevalent and foremost </a:t>
            </a:r>
            <a:r>
              <a:rPr lang="en-US" altLang="en-US" sz="2800" dirty="0" err="1" smtClean="0">
                <a:solidFill>
                  <a:schemeClr val="tx1"/>
                </a:solidFill>
              </a:rPr>
              <a:t>Schistosoma</a:t>
            </a:r>
            <a:r>
              <a:rPr lang="en-US" altLang="en-US" sz="2800" dirty="0" smtClean="0">
                <a:solidFill>
                  <a:schemeClr val="tx1"/>
                </a:solidFill>
              </a:rPr>
              <a:t> </a:t>
            </a:r>
            <a:r>
              <a:rPr lang="en-US" altLang="en-US" sz="2800" dirty="0" err="1" smtClean="0">
                <a:solidFill>
                  <a:schemeClr val="tx1"/>
                </a:solidFill>
              </a:rPr>
              <a:t>haematobium</a:t>
            </a:r>
            <a:r>
              <a:rPr lang="en-US" altLang="en-US" sz="2800" dirty="0" smtClean="0">
                <a:solidFill>
                  <a:schemeClr val="tx1"/>
                </a:solidFill>
              </a:rPr>
              <a:t> pathogen which affects about 29 million people. For treatment, a single dose of the drug </a:t>
            </a:r>
            <a:r>
              <a:rPr lang="en-US" altLang="en-US" sz="2800" dirty="0" err="1" smtClean="0">
                <a:solidFill>
                  <a:schemeClr val="tx1"/>
                </a:solidFill>
              </a:rPr>
              <a:t>praziquantel</a:t>
            </a:r>
            <a:r>
              <a:rPr lang="en-US" altLang="en-US" sz="2800" dirty="0" smtClean="0">
                <a:solidFill>
                  <a:schemeClr val="tx1"/>
                </a:solidFill>
              </a:rPr>
              <a:t> is recommended but the efficiency has not been documented in certain regions. Therefore, this study </a:t>
            </a:r>
            <a:r>
              <a:rPr lang="en-US" altLang="en-US" sz="2800" dirty="0" smtClean="0">
                <a:solidFill>
                  <a:schemeClr val="tx1"/>
                </a:solidFill>
              </a:rPr>
              <a:t>outputs </a:t>
            </a:r>
            <a:r>
              <a:rPr lang="en-US" altLang="en-US" sz="2800" dirty="0" smtClean="0">
                <a:solidFill>
                  <a:schemeClr val="tx1"/>
                </a:solidFill>
              </a:rPr>
              <a:t>by microscopy. The prevalence was 24.9% at pre-treatment. was designed to assess the impact of single dose </a:t>
            </a:r>
            <a:r>
              <a:rPr lang="en-US" altLang="en-US" sz="2800" dirty="0" err="1" smtClean="0">
                <a:solidFill>
                  <a:schemeClr val="tx1"/>
                </a:solidFill>
              </a:rPr>
              <a:t>praziquantel</a:t>
            </a:r>
            <a:r>
              <a:rPr lang="en-US" altLang="en-US" sz="2800" dirty="0" smtClean="0">
                <a:solidFill>
                  <a:schemeClr val="tx1"/>
                </a:solidFill>
              </a:rPr>
              <a:t> treatment on S. </a:t>
            </a:r>
            <a:r>
              <a:rPr lang="en-US" altLang="en-US" sz="2800" dirty="0" err="1" smtClean="0">
                <a:solidFill>
                  <a:schemeClr val="tx1"/>
                </a:solidFill>
              </a:rPr>
              <a:t>haematobium</a:t>
            </a:r>
            <a:r>
              <a:rPr lang="en-US" altLang="en-US" sz="2800" dirty="0" smtClean="0">
                <a:solidFill>
                  <a:schemeClr val="tx1"/>
                </a:solidFill>
              </a:rPr>
              <a:t> infection among school children in an endemic community of South-Western Nigeria. Urine samples were collected from 434 school children and 10ml was filtered through </a:t>
            </a:r>
            <a:r>
              <a:rPr lang="en-US" altLang="en-US" sz="2800" dirty="0" err="1" smtClean="0">
                <a:solidFill>
                  <a:schemeClr val="tx1"/>
                </a:solidFill>
              </a:rPr>
              <a:t>Nucleopore</a:t>
            </a:r>
            <a:r>
              <a:rPr lang="en-US" altLang="en-US" sz="2800" dirty="0" smtClean="0">
                <a:solidFill>
                  <a:schemeClr val="tx1"/>
                </a:solidFill>
              </a:rPr>
              <a:t> filter paper for egg examination </a:t>
            </a:r>
            <a:endParaRPr lang="en-US" altLang="en-US" sz="2800" dirty="0">
              <a:solidFill>
                <a:schemeClr val="tx1"/>
              </a:solidFill>
            </a:endParaRPr>
          </a:p>
        </p:txBody>
      </p:sp>
      <p:sp>
        <p:nvSpPr>
          <p:cNvPr id="60" name="Rectangle 59"/>
          <p:cNvSpPr/>
          <p:nvPr/>
        </p:nvSpPr>
        <p:spPr>
          <a:xfrm>
            <a:off x="23622000" y="11582400"/>
            <a:ext cx="10210799" cy="46482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chemeClr val="tx1"/>
                </a:solidFill>
              </a:rPr>
              <a:t>The location of this study is </a:t>
            </a:r>
            <a:r>
              <a:rPr lang="en-US" altLang="en-US" sz="2800" dirty="0" err="1" smtClean="0">
                <a:solidFill>
                  <a:schemeClr val="tx1"/>
                </a:solidFill>
              </a:rPr>
              <a:t>Ipogun</a:t>
            </a:r>
            <a:r>
              <a:rPr lang="en-US" altLang="en-US" sz="2800" dirty="0" smtClean="0">
                <a:solidFill>
                  <a:schemeClr val="tx1"/>
                </a:solidFill>
              </a:rPr>
              <a:t>, </a:t>
            </a:r>
            <a:r>
              <a:rPr lang="en-US" altLang="en-US" sz="2800" dirty="0" err="1" smtClean="0">
                <a:solidFill>
                  <a:schemeClr val="tx1"/>
                </a:solidFill>
              </a:rPr>
              <a:t>Ondo</a:t>
            </a:r>
            <a:r>
              <a:rPr lang="en-US" altLang="en-US" sz="2800" dirty="0" smtClean="0">
                <a:solidFill>
                  <a:schemeClr val="tx1"/>
                </a:solidFill>
              </a:rPr>
              <a:t> Nigeria. Sample size is 434 children, 244 males and 190 females. This is longitudinal study which took 12 months. Schoolchildren were the participants aged 5-18 where urine samples were collected, examined, and recorded. The children were enrolled in a study school , a private school and 3 schools that were public. The samples of  urine were labeled. The Each samples were examined within 10-14 hour the eggs of </a:t>
            </a:r>
            <a:r>
              <a:rPr lang="en-US" altLang="en-US" sz="2800" dirty="0" err="1" smtClean="0">
                <a:solidFill>
                  <a:schemeClr val="tx1"/>
                </a:solidFill>
              </a:rPr>
              <a:t>Schistosoma</a:t>
            </a:r>
            <a:r>
              <a:rPr lang="en-US" altLang="en-US" sz="2800" dirty="0" smtClean="0">
                <a:solidFill>
                  <a:schemeClr val="tx1"/>
                </a:solidFill>
              </a:rPr>
              <a:t> and recorded. 4-Praziquantel dose of 40 mg per kg of body weight was used. </a:t>
            </a:r>
          </a:p>
          <a:p>
            <a:pPr algn="ctr">
              <a:defRPr/>
            </a:pPr>
            <a:r>
              <a:rPr lang="en-US" altLang="en-US" sz="2800" dirty="0" smtClean="0">
                <a:solidFill>
                  <a:schemeClr val="tx1"/>
                </a:solidFill>
              </a:rPr>
              <a:t>.</a:t>
            </a:r>
            <a:endParaRPr lang="en-US" altLang="en-US" sz="2800" dirty="0" smtClean="0">
              <a:solidFill>
                <a:schemeClr val="tx1"/>
              </a:solidFill>
            </a:endParaRPr>
          </a:p>
          <a:p>
            <a:pPr algn="ctr" eaLnBrk="1" hangingPunct="1">
              <a:defRPr/>
            </a:pPr>
            <a:endParaRPr lang="en-US" sz="2800" dirty="0">
              <a:solidFill>
                <a:schemeClr val="tx1"/>
              </a:solidFill>
            </a:endParaRPr>
          </a:p>
        </p:txBody>
      </p:sp>
      <p:sp>
        <p:nvSpPr>
          <p:cNvPr id="61" name="Rectangle 60"/>
          <p:cNvSpPr/>
          <p:nvPr/>
        </p:nvSpPr>
        <p:spPr>
          <a:xfrm>
            <a:off x="34290000" y="11734800"/>
            <a:ext cx="9972675" cy="29718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chemeClr val="tx1"/>
                </a:solidFill>
              </a:rPr>
              <a:t>IBM SPSS version 20 was used to analyze the demographic data.</a:t>
            </a:r>
          </a:p>
          <a:p>
            <a:r>
              <a:rPr lang="en-US" altLang="en-US" sz="2800" dirty="0" smtClean="0">
                <a:solidFill>
                  <a:schemeClr val="tx1"/>
                </a:solidFill>
              </a:rPr>
              <a:t>Descriptive statistics in frequencies, charts, percentages presented the results.</a:t>
            </a:r>
          </a:p>
          <a:p>
            <a:r>
              <a:rPr lang="en-US" altLang="en-US" sz="2800" dirty="0" smtClean="0">
                <a:solidFill>
                  <a:schemeClr val="tx1"/>
                </a:solidFill>
              </a:rPr>
              <a:t>Chi square was used to perform inferential statistics.</a:t>
            </a:r>
            <a:endParaRPr lang="en-US" altLang="en-US" sz="2800" dirty="0">
              <a:solidFill>
                <a:schemeClr val="tx1"/>
              </a:solidFill>
            </a:endParaRPr>
          </a:p>
        </p:txBody>
      </p:sp>
      <p:sp>
        <p:nvSpPr>
          <p:cNvPr id="62" name="Rectangle 61"/>
          <p:cNvSpPr/>
          <p:nvPr/>
        </p:nvSpPr>
        <p:spPr>
          <a:xfrm>
            <a:off x="11582401" y="18135600"/>
            <a:ext cx="10515600" cy="21336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chemeClr val="tx1"/>
                </a:solidFill>
              </a:rPr>
              <a:t>The community main habits contributes to the infection rate increasing.</a:t>
            </a:r>
          </a:p>
          <a:p>
            <a:r>
              <a:rPr lang="en-US" altLang="en-US" sz="2800" dirty="0" smtClean="0">
                <a:solidFill>
                  <a:schemeClr val="tx1"/>
                </a:solidFill>
              </a:rPr>
              <a:t>The communities should be educated about importance of clean water.</a:t>
            </a:r>
          </a:p>
          <a:p>
            <a:r>
              <a:rPr lang="en-US" altLang="en-US" sz="2800" dirty="0" err="1" smtClean="0">
                <a:solidFill>
                  <a:schemeClr val="tx1"/>
                </a:solidFill>
              </a:rPr>
              <a:t>Praziquantel</a:t>
            </a:r>
            <a:r>
              <a:rPr lang="en-US" altLang="en-US" sz="2800" dirty="0" smtClean="0">
                <a:solidFill>
                  <a:schemeClr val="tx1"/>
                </a:solidFill>
              </a:rPr>
              <a:t> should continue to be used.</a:t>
            </a:r>
            <a:endParaRPr lang="en-US" altLang="en-US" sz="2800" dirty="0">
              <a:solidFill>
                <a:schemeClr val="tx1"/>
              </a:solidFill>
            </a:endParaRPr>
          </a:p>
        </p:txBody>
      </p:sp>
      <p:sp>
        <p:nvSpPr>
          <p:cNvPr id="63" name="Rectangle 62"/>
          <p:cNvSpPr/>
          <p:nvPr/>
        </p:nvSpPr>
        <p:spPr>
          <a:xfrm>
            <a:off x="22936200" y="17983200"/>
            <a:ext cx="11191875" cy="21336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chemeClr val="tx1"/>
                </a:solidFill>
              </a:rPr>
              <a:t>A slight infection rate increase significantly implies the need to treat every year constantly for elimination achievement by end of 2020.</a:t>
            </a:r>
          </a:p>
          <a:p>
            <a:r>
              <a:rPr lang="en-US" altLang="en-US" sz="2800" dirty="0" smtClean="0">
                <a:solidFill>
                  <a:schemeClr val="tx1"/>
                </a:solidFill>
              </a:rPr>
              <a:t>Disease transmission and treatment needs constant monitoring efforts.</a:t>
            </a:r>
          </a:p>
          <a:p>
            <a:r>
              <a:rPr lang="en-US" altLang="en-US" sz="2800" dirty="0" smtClean="0">
                <a:solidFill>
                  <a:schemeClr val="tx1"/>
                </a:solidFill>
              </a:rPr>
              <a:t>Control measures such as health education and snail control are needed.</a:t>
            </a:r>
            <a:endParaRPr lang="en-US" altLang="en-US" sz="2800" dirty="0" smtClean="0">
              <a:solidFill>
                <a:schemeClr val="tx1"/>
              </a:solidFill>
            </a:endParaRPr>
          </a:p>
        </p:txBody>
      </p:sp>
      <p:sp>
        <p:nvSpPr>
          <p:cNvPr id="64" name="Rectangle 63"/>
          <p:cNvSpPr/>
          <p:nvPr/>
        </p:nvSpPr>
        <p:spPr>
          <a:xfrm>
            <a:off x="35128201" y="18135600"/>
            <a:ext cx="9601199" cy="28194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chemeClr val="tx1"/>
                </a:solidFill>
                <a:cs typeface="Arial" pitchFamily="34" charset="0"/>
              </a:rPr>
              <a:t>Younger age group (9-10) are more likely to be infected with </a:t>
            </a:r>
            <a:r>
              <a:rPr lang="en-US" altLang="en-US" sz="2800" dirty="0" err="1" smtClean="0">
                <a:solidFill>
                  <a:schemeClr val="tx1"/>
                </a:solidFill>
                <a:cs typeface="Arial" pitchFamily="34" charset="0"/>
              </a:rPr>
              <a:t>Schistosomiasis</a:t>
            </a:r>
            <a:r>
              <a:rPr lang="en-US" altLang="en-US" sz="2800" dirty="0" smtClean="0">
                <a:solidFill>
                  <a:schemeClr val="tx1"/>
                </a:solidFill>
                <a:cs typeface="Arial" pitchFamily="34" charset="0"/>
              </a:rPr>
              <a:t> and the lowest rate of infection was shown at private schools because of their economical status.. Within 6 treatment methods, the results showed that </a:t>
            </a:r>
            <a:r>
              <a:rPr lang="en-US" altLang="en-US" sz="2800" dirty="0" err="1" smtClean="0">
                <a:solidFill>
                  <a:schemeClr val="tx1"/>
                </a:solidFill>
                <a:cs typeface="Arial" pitchFamily="34" charset="0"/>
              </a:rPr>
              <a:t>Praziquantel</a:t>
            </a:r>
            <a:r>
              <a:rPr lang="en-US" altLang="en-US" sz="2800" dirty="0" smtClean="0">
                <a:solidFill>
                  <a:schemeClr val="tx1"/>
                </a:solidFill>
                <a:cs typeface="Arial" pitchFamily="34" charset="0"/>
              </a:rPr>
              <a:t> seems to be effective significantly. There was slight increase in the rate of infection after 12 months.</a:t>
            </a:r>
            <a:endParaRPr lang="en-US" altLang="en-US" sz="2800" dirty="0">
              <a:solidFill>
                <a:schemeClr val="tx1"/>
              </a:solidFill>
              <a:cs typeface="Arial" pitchFamily="34" charset="0"/>
            </a:endParaRPr>
          </a:p>
        </p:txBody>
      </p:sp>
      <p:sp>
        <p:nvSpPr>
          <p:cNvPr id="65" name="Rectangle 64"/>
          <p:cNvSpPr/>
          <p:nvPr/>
        </p:nvSpPr>
        <p:spPr>
          <a:xfrm>
            <a:off x="7010400" y="25603200"/>
            <a:ext cx="11191875" cy="54864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chemeClr val="tx1"/>
                </a:solidFill>
                <a:cs typeface="Arial" pitchFamily="34" charset="0"/>
              </a:rPr>
              <a:t>The study's’ results showed that before the treatment, the prevalence of the egg  in the sample was about 25% and with no difference that was significant in the rate of infection between males and females. (Males-14.7% and females 10.2%). Age group of 9-10 showed more infection prevalence and followed by age-group 7-8, and the lowest prevalence of age group was 13-14 years old. The infection prevalence dropped to 2.1% after six treatment months implying 91.6% reduction rate. The infection rate increased to 7.7% after 12 months implying 69.1% reduction rate compared to baseline. </a:t>
            </a:r>
          </a:p>
          <a:p>
            <a:endParaRPr lang="en-US" altLang="en-US" sz="1800" dirty="0" smtClean="0">
              <a:solidFill>
                <a:schemeClr val="tx1"/>
              </a:solidFill>
              <a:cs typeface="Arial" pitchFamily="34" charset="0"/>
            </a:endParaRPr>
          </a:p>
          <a:p>
            <a:endParaRPr lang="en-US" altLang="en-US" sz="1800" dirty="0">
              <a:solidFill>
                <a:schemeClr val="tx1"/>
              </a:solidFill>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TotalTime>
  <Words>653</Words>
  <Application>Microsoft Office PowerPoint</Application>
  <PresentationFormat>Custom</PresentationFormat>
  <Paragraphs>30</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AbduAlqa</dc:creator>
  <cp:lastModifiedBy>AbduAlqa</cp:lastModifiedBy>
  <cp:revision>33</cp:revision>
  <dcterms:created xsi:type="dcterms:W3CDTF">2020-03-27T16:09:49Z</dcterms:created>
  <dcterms:modified xsi:type="dcterms:W3CDTF">2020-03-27T22:33:13Z</dcterms:modified>
</cp:coreProperties>
</file>